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odec Pro Bold" panose="020B0604020202020204" charset="0"/>
      <p:regular r:id="rId11"/>
    </p:embeddedFont>
    <p:embeddedFont>
      <p:font typeface="Montserrat Bold" panose="020B0604020202020204" charset="0"/>
      <p:regular r:id="rId12"/>
    </p:embeddedFont>
    <p:embeddedFont>
      <p:font typeface="Montserrat Semi-Bold" panose="020B0604020202020204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96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3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3.png"/><Relationship Id="rId21" Type="http://schemas.openxmlformats.org/officeDocument/2006/relationships/image" Target="../media/image4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02" r="-132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59428" y="637650"/>
            <a:ext cx="2417210" cy="1788822"/>
          </a:xfrm>
          <a:custGeom>
            <a:avLst/>
            <a:gdLst/>
            <a:ahLst/>
            <a:cxnLst/>
            <a:rect l="l" t="t" r="r" b="b"/>
            <a:pathLst>
              <a:path w="2417210" h="1788822">
                <a:moveTo>
                  <a:pt x="0" y="0"/>
                </a:moveTo>
                <a:lnTo>
                  <a:pt x="2417211" y="0"/>
                </a:lnTo>
                <a:lnTo>
                  <a:pt x="2417211" y="1788821"/>
                </a:lnTo>
                <a:lnTo>
                  <a:pt x="0" y="1788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51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6724" y="8089061"/>
            <a:ext cx="1935210" cy="1935210"/>
          </a:xfrm>
          <a:custGeom>
            <a:avLst/>
            <a:gdLst/>
            <a:ahLst/>
            <a:cxnLst/>
            <a:rect l="l" t="t" r="r" b="b"/>
            <a:pathLst>
              <a:path w="1935210" h="1935210">
                <a:moveTo>
                  <a:pt x="0" y="0"/>
                </a:moveTo>
                <a:lnTo>
                  <a:pt x="1935210" y="0"/>
                </a:lnTo>
                <a:lnTo>
                  <a:pt x="1935210" y="1935209"/>
                </a:lnTo>
                <a:lnTo>
                  <a:pt x="0" y="1935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6724" y="496848"/>
            <a:ext cx="15964578" cy="286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Xavor</a:t>
            </a:r>
          </a:p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Gen-AI Bootcamp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7713244"/>
            <a:ext cx="8934773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Kabir Ahmad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30466" y="9303078"/>
            <a:ext cx="3929257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9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2024-GENAI-34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7014109"/>
            <a:ext cx="3929257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9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Presented by: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6724" y="458748"/>
            <a:ext cx="5456675" cy="113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9"/>
              </a:lnSpc>
            </a:pPr>
            <a:r>
              <a:rPr lang="en-US" sz="8021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Agenda</a:t>
            </a:r>
          </a:p>
        </p:txBody>
      </p:sp>
      <p:sp>
        <p:nvSpPr>
          <p:cNvPr id="5" name="Freeform 5"/>
          <p:cNvSpPr/>
          <p:nvPr/>
        </p:nvSpPr>
        <p:spPr>
          <a:xfrm>
            <a:off x="1243843" y="3230097"/>
            <a:ext cx="6971469" cy="2204727"/>
          </a:xfrm>
          <a:custGeom>
            <a:avLst/>
            <a:gdLst/>
            <a:ahLst/>
            <a:cxnLst/>
            <a:rect l="l" t="t" r="r" b="b"/>
            <a:pathLst>
              <a:path w="6971469" h="2204727">
                <a:moveTo>
                  <a:pt x="0" y="0"/>
                </a:moveTo>
                <a:lnTo>
                  <a:pt x="6971469" y="0"/>
                </a:lnTo>
                <a:lnTo>
                  <a:pt x="6971469" y="2204727"/>
                </a:lnTo>
                <a:lnTo>
                  <a:pt x="0" y="22047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84330" y="3676321"/>
            <a:ext cx="1312280" cy="131228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564454" y="4236165"/>
            <a:ext cx="3929604" cy="38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697">
                <a:solidFill>
                  <a:srgbClr val="0C3D8B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Techniques of Gen-AI</a:t>
            </a:r>
          </a:p>
        </p:txBody>
      </p:sp>
      <p:sp>
        <p:nvSpPr>
          <p:cNvPr id="10" name="Freeform 10"/>
          <p:cNvSpPr/>
          <p:nvPr/>
        </p:nvSpPr>
        <p:spPr>
          <a:xfrm>
            <a:off x="7551208" y="4156390"/>
            <a:ext cx="352142" cy="352142"/>
          </a:xfrm>
          <a:custGeom>
            <a:avLst/>
            <a:gdLst/>
            <a:ahLst/>
            <a:cxnLst/>
            <a:rect l="l" t="t" r="r" b="b"/>
            <a:pathLst>
              <a:path w="352142" h="352142">
                <a:moveTo>
                  <a:pt x="0" y="0"/>
                </a:moveTo>
                <a:lnTo>
                  <a:pt x="352142" y="0"/>
                </a:lnTo>
                <a:lnTo>
                  <a:pt x="352142" y="352142"/>
                </a:lnTo>
                <a:lnTo>
                  <a:pt x="0" y="352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3843" y="5938026"/>
            <a:ext cx="6971469" cy="2204727"/>
          </a:xfrm>
          <a:custGeom>
            <a:avLst/>
            <a:gdLst/>
            <a:ahLst/>
            <a:cxnLst/>
            <a:rect l="l" t="t" r="r" b="b"/>
            <a:pathLst>
              <a:path w="6971469" h="2204727">
                <a:moveTo>
                  <a:pt x="0" y="0"/>
                </a:moveTo>
                <a:lnTo>
                  <a:pt x="6971469" y="0"/>
                </a:lnTo>
                <a:lnTo>
                  <a:pt x="6971469" y="2204727"/>
                </a:lnTo>
                <a:lnTo>
                  <a:pt x="0" y="2204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84330" y="6384249"/>
            <a:ext cx="1312280" cy="13122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2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551208" y="6864318"/>
            <a:ext cx="352142" cy="352142"/>
          </a:xfrm>
          <a:custGeom>
            <a:avLst/>
            <a:gdLst/>
            <a:ahLst/>
            <a:cxnLst/>
            <a:rect l="l" t="t" r="r" b="b"/>
            <a:pathLst>
              <a:path w="352142" h="352142">
                <a:moveTo>
                  <a:pt x="0" y="0"/>
                </a:moveTo>
                <a:lnTo>
                  <a:pt x="352142" y="0"/>
                </a:lnTo>
                <a:lnTo>
                  <a:pt x="352142" y="352142"/>
                </a:lnTo>
                <a:lnTo>
                  <a:pt x="0" y="352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558337" y="3230097"/>
            <a:ext cx="6971469" cy="2204727"/>
          </a:xfrm>
          <a:custGeom>
            <a:avLst/>
            <a:gdLst/>
            <a:ahLst/>
            <a:cxnLst/>
            <a:rect l="l" t="t" r="r" b="b"/>
            <a:pathLst>
              <a:path w="6971469" h="2204727">
                <a:moveTo>
                  <a:pt x="0" y="0"/>
                </a:moveTo>
                <a:lnTo>
                  <a:pt x="6971470" y="0"/>
                </a:lnTo>
                <a:lnTo>
                  <a:pt x="6971470" y="2204727"/>
                </a:lnTo>
                <a:lnTo>
                  <a:pt x="0" y="2204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998825" y="3676321"/>
            <a:ext cx="1312280" cy="13122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3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5859605" y="3864973"/>
            <a:ext cx="352142" cy="352142"/>
          </a:xfrm>
          <a:custGeom>
            <a:avLst/>
            <a:gdLst/>
            <a:ahLst/>
            <a:cxnLst/>
            <a:rect l="l" t="t" r="r" b="b"/>
            <a:pathLst>
              <a:path w="352142" h="352142">
                <a:moveTo>
                  <a:pt x="0" y="0"/>
                </a:moveTo>
                <a:lnTo>
                  <a:pt x="352142" y="0"/>
                </a:lnTo>
                <a:lnTo>
                  <a:pt x="352142" y="352142"/>
                </a:lnTo>
                <a:lnTo>
                  <a:pt x="0" y="352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558337" y="5938026"/>
            <a:ext cx="6971469" cy="2204727"/>
          </a:xfrm>
          <a:custGeom>
            <a:avLst/>
            <a:gdLst/>
            <a:ahLst/>
            <a:cxnLst/>
            <a:rect l="l" t="t" r="r" b="b"/>
            <a:pathLst>
              <a:path w="6971469" h="2204727">
                <a:moveTo>
                  <a:pt x="0" y="0"/>
                </a:moveTo>
                <a:lnTo>
                  <a:pt x="6971470" y="0"/>
                </a:lnTo>
                <a:lnTo>
                  <a:pt x="6971470" y="2204727"/>
                </a:lnTo>
                <a:lnTo>
                  <a:pt x="0" y="2204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9998825" y="6384249"/>
            <a:ext cx="1312280" cy="13122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4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5865703" y="6688247"/>
            <a:ext cx="352142" cy="352142"/>
          </a:xfrm>
          <a:custGeom>
            <a:avLst/>
            <a:gdLst/>
            <a:ahLst/>
            <a:cxnLst/>
            <a:rect l="l" t="t" r="r" b="b"/>
            <a:pathLst>
              <a:path w="352142" h="352142">
                <a:moveTo>
                  <a:pt x="0" y="0"/>
                </a:moveTo>
                <a:lnTo>
                  <a:pt x="352142" y="0"/>
                </a:lnTo>
                <a:lnTo>
                  <a:pt x="352142" y="352142"/>
                </a:lnTo>
                <a:lnTo>
                  <a:pt x="0" y="352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1936099" y="4236165"/>
            <a:ext cx="3929604" cy="38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697">
                <a:solidFill>
                  <a:srgbClr val="0C3D8B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Task Done Till Now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12079" y="7033019"/>
            <a:ext cx="3929604" cy="38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697">
                <a:solidFill>
                  <a:srgbClr val="0C3D8B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Talks - Sessions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36099" y="7033019"/>
            <a:ext cx="3929604" cy="38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697">
                <a:solidFill>
                  <a:srgbClr val="0C3D8B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- Discussion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456724" y="1733700"/>
            <a:ext cx="463389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754" y="1714650"/>
            <a:ext cx="11019787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62037" y="3791448"/>
            <a:ext cx="3192097" cy="4127557"/>
            <a:chOff x="0" y="0"/>
            <a:chExt cx="1067779" cy="1380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7779" cy="1380698"/>
            </a:xfrm>
            <a:custGeom>
              <a:avLst/>
              <a:gdLst/>
              <a:ahLst/>
              <a:cxnLst/>
              <a:rect l="l" t="t" r="r" b="b"/>
              <a:pathLst>
                <a:path w="1067779" h="1380698">
                  <a:moveTo>
                    <a:pt x="123692" y="0"/>
                  </a:moveTo>
                  <a:lnTo>
                    <a:pt x="944087" y="0"/>
                  </a:lnTo>
                  <a:cubicBezTo>
                    <a:pt x="976892" y="0"/>
                    <a:pt x="1008354" y="13032"/>
                    <a:pt x="1031551" y="36229"/>
                  </a:cubicBezTo>
                  <a:cubicBezTo>
                    <a:pt x="1054748" y="59425"/>
                    <a:pt x="1067779" y="90887"/>
                    <a:pt x="1067779" y="123692"/>
                  </a:cubicBezTo>
                  <a:lnTo>
                    <a:pt x="1067779" y="1257005"/>
                  </a:lnTo>
                  <a:cubicBezTo>
                    <a:pt x="1067779" y="1289811"/>
                    <a:pt x="1054748" y="1321272"/>
                    <a:pt x="1031551" y="1344469"/>
                  </a:cubicBezTo>
                  <a:cubicBezTo>
                    <a:pt x="1008354" y="1367666"/>
                    <a:pt x="976892" y="1380698"/>
                    <a:pt x="944087" y="1380698"/>
                  </a:cubicBezTo>
                  <a:lnTo>
                    <a:pt x="123692" y="1380698"/>
                  </a:lnTo>
                  <a:cubicBezTo>
                    <a:pt x="90887" y="1380698"/>
                    <a:pt x="59425" y="1367666"/>
                    <a:pt x="36229" y="1344469"/>
                  </a:cubicBezTo>
                  <a:cubicBezTo>
                    <a:pt x="13032" y="1321272"/>
                    <a:pt x="0" y="1289811"/>
                    <a:pt x="0" y="1257005"/>
                  </a:cubicBezTo>
                  <a:lnTo>
                    <a:pt x="0" y="123692"/>
                  </a:lnTo>
                  <a:cubicBezTo>
                    <a:pt x="0" y="90887"/>
                    <a:pt x="13032" y="59425"/>
                    <a:pt x="36229" y="36229"/>
                  </a:cubicBezTo>
                  <a:cubicBezTo>
                    <a:pt x="59425" y="13032"/>
                    <a:pt x="90887" y="0"/>
                    <a:pt x="12369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7779" cy="1418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79341" y="3791448"/>
            <a:ext cx="1157489" cy="131610"/>
          </a:xfrm>
          <a:custGeom>
            <a:avLst/>
            <a:gdLst/>
            <a:ahLst/>
            <a:cxnLst/>
            <a:rect l="l" t="t" r="r" b="b"/>
            <a:pathLst>
              <a:path w="1157489" h="131610">
                <a:moveTo>
                  <a:pt x="0" y="0"/>
                </a:moveTo>
                <a:lnTo>
                  <a:pt x="1157488" y="0"/>
                </a:lnTo>
                <a:lnTo>
                  <a:pt x="1157488" y="131610"/>
                </a:lnTo>
                <a:lnTo>
                  <a:pt x="0" y="131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3082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831915" y="3791448"/>
            <a:ext cx="3192097" cy="4135057"/>
            <a:chOff x="0" y="0"/>
            <a:chExt cx="1067779" cy="13832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7779" cy="1383206"/>
            </a:xfrm>
            <a:custGeom>
              <a:avLst/>
              <a:gdLst/>
              <a:ahLst/>
              <a:cxnLst/>
              <a:rect l="l" t="t" r="r" b="b"/>
              <a:pathLst>
                <a:path w="1067779" h="1383206">
                  <a:moveTo>
                    <a:pt x="123692" y="0"/>
                  </a:moveTo>
                  <a:lnTo>
                    <a:pt x="944087" y="0"/>
                  </a:lnTo>
                  <a:cubicBezTo>
                    <a:pt x="976892" y="0"/>
                    <a:pt x="1008354" y="13032"/>
                    <a:pt x="1031551" y="36229"/>
                  </a:cubicBezTo>
                  <a:cubicBezTo>
                    <a:pt x="1054748" y="59425"/>
                    <a:pt x="1067779" y="90887"/>
                    <a:pt x="1067779" y="123692"/>
                  </a:cubicBezTo>
                  <a:lnTo>
                    <a:pt x="1067779" y="1259514"/>
                  </a:lnTo>
                  <a:cubicBezTo>
                    <a:pt x="1067779" y="1327827"/>
                    <a:pt x="1012401" y="1383206"/>
                    <a:pt x="944087" y="1383206"/>
                  </a:cubicBezTo>
                  <a:lnTo>
                    <a:pt x="123692" y="1383206"/>
                  </a:lnTo>
                  <a:cubicBezTo>
                    <a:pt x="90887" y="1383206"/>
                    <a:pt x="59425" y="1370175"/>
                    <a:pt x="36229" y="1346978"/>
                  </a:cubicBezTo>
                  <a:cubicBezTo>
                    <a:pt x="13032" y="1323781"/>
                    <a:pt x="0" y="1292319"/>
                    <a:pt x="0" y="1259514"/>
                  </a:cubicBezTo>
                  <a:lnTo>
                    <a:pt x="0" y="123692"/>
                  </a:lnTo>
                  <a:cubicBezTo>
                    <a:pt x="0" y="90887"/>
                    <a:pt x="13032" y="59425"/>
                    <a:pt x="36229" y="36229"/>
                  </a:cubicBezTo>
                  <a:cubicBezTo>
                    <a:pt x="59425" y="13032"/>
                    <a:pt x="90887" y="0"/>
                    <a:pt x="12369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67779" cy="142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849219" y="3791448"/>
            <a:ext cx="1157489" cy="131610"/>
          </a:xfrm>
          <a:custGeom>
            <a:avLst/>
            <a:gdLst/>
            <a:ahLst/>
            <a:cxnLst/>
            <a:rect l="l" t="t" r="r" b="b"/>
            <a:pathLst>
              <a:path w="1157489" h="131610">
                <a:moveTo>
                  <a:pt x="0" y="0"/>
                </a:moveTo>
                <a:lnTo>
                  <a:pt x="1157489" y="0"/>
                </a:lnTo>
                <a:lnTo>
                  <a:pt x="1157489" y="131610"/>
                </a:lnTo>
                <a:lnTo>
                  <a:pt x="0" y="131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3082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506439" y="3791448"/>
            <a:ext cx="3192097" cy="4135057"/>
            <a:chOff x="0" y="0"/>
            <a:chExt cx="1067779" cy="13832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7779" cy="1383206"/>
            </a:xfrm>
            <a:custGeom>
              <a:avLst/>
              <a:gdLst/>
              <a:ahLst/>
              <a:cxnLst/>
              <a:rect l="l" t="t" r="r" b="b"/>
              <a:pathLst>
                <a:path w="1067779" h="1383206">
                  <a:moveTo>
                    <a:pt x="123692" y="0"/>
                  </a:moveTo>
                  <a:lnTo>
                    <a:pt x="944087" y="0"/>
                  </a:lnTo>
                  <a:cubicBezTo>
                    <a:pt x="976892" y="0"/>
                    <a:pt x="1008354" y="13032"/>
                    <a:pt x="1031551" y="36229"/>
                  </a:cubicBezTo>
                  <a:cubicBezTo>
                    <a:pt x="1054748" y="59425"/>
                    <a:pt x="1067779" y="90887"/>
                    <a:pt x="1067779" y="123692"/>
                  </a:cubicBezTo>
                  <a:lnTo>
                    <a:pt x="1067779" y="1259514"/>
                  </a:lnTo>
                  <a:cubicBezTo>
                    <a:pt x="1067779" y="1327827"/>
                    <a:pt x="1012401" y="1383206"/>
                    <a:pt x="944087" y="1383206"/>
                  </a:cubicBezTo>
                  <a:lnTo>
                    <a:pt x="123692" y="1383206"/>
                  </a:lnTo>
                  <a:cubicBezTo>
                    <a:pt x="90887" y="1383206"/>
                    <a:pt x="59425" y="1370175"/>
                    <a:pt x="36229" y="1346978"/>
                  </a:cubicBezTo>
                  <a:cubicBezTo>
                    <a:pt x="13032" y="1323781"/>
                    <a:pt x="0" y="1292319"/>
                    <a:pt x="0" y="1259514"/>
                  </a:cubicBezTo>
                  <a:lnTo>
                    <a:pt x="0" y="123692"/>
                  </a:lnTo>
                  <a:cubicBezTo>
                    <a:pt x="0" y="90887"/>
                    <a:pt x="13032" y="59425"/>
                    <a:pt x="36229" y="36229"/>
                  </a:cubicBezTo>
                  <a:cubicBezTo>
                    <a:pt x="59425" y="13032"/>
                    <a:pt x="90887" y="0"/>
                    <a:pt x="12369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67779" cy="142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523743" y="3791448"/>
            <a:ext cx="1157489" cy="131610"/>
          </a:xfrm>
          <a:custGeom>
            <a:avLst/>
            <a:gdLst/>
            <a:ahLst/>
            <a:cxnLst/>
            <a:rect l="l" t="t" r="r" b="b"/>
            <a:pathLst>
              <a:path w="1157489" h="131610">
                <a:moveTo>
                  <a:pt x="0" y="0"/>
                </a:moveTo>
                <a:lnTo>
                  <a:pt x="1157489" y="0"/>
                </a:lnTo>
                <a:lnTo>
                  <a:pt x="1157489" y="131610"/>
                </a:lnTo>
                <a:lnTo>
                  <a:pt x="0" y="131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30829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082984" y="3838700"/>
            <a:ext cx="3192097" cy="4135057"/>
            <a:chOff x="0" y="0"/>
            <a:chExt cx="1067779" cy="13832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7779" cy="1383206"/>
            </a:xfrm>
            <a:custGeom>
              <a:avLst/>
              <a:gdLst/>
              <a:ahLst/>
              <a:cxnLst/>
              <a:rect l="l" t="t" r="r" b="b"/>
              <a:pathLst>
                <a:path w="1067779" h="1383206">
                  <a:moveTo>
                    <a:pt x="123692" y="0"/>
                  </a:moveTo>
                  <a:lnTo>
                    <a:pt x="944087" y="0"/>
                  </a:lnTo>
                  <a:cubicBezTo>
                    <a:pt x="976892" y="0"/>
                    <a:pt x="1008354" y="13032"/>
                    <a:pt x="1031551" y="36229"/>
                  </a:cubicBezTo>
                  <a:cubicBezTo>
                    <a:pt x="1054748" y="59425"/>
                    <a:pt x="1067779" y="90887"/>
                    <a:pt x="1067779" y="123692"/>
                  </a:cubicBezTo>
                  <a:lnTo>
                    <a:pt x="1067779" y="1259514"/>
                  </a:lnTo>
                  <a:cubicBezTo>
                    <a:pt x="1067779" y="1327827"/>
                    <a:pt x="1012401" y="1383206"/>
                    <a:pt x="944087" y="1383206"/>
                  </a:cubicBezTo>
                  <a:lnTo>
                    <a:pt x="123692" y="1383206"/>
                  </a:lnTo>
                  <a:cubicBezTo>
                    <a:pt x="90887" y="1383206"/>
                    <a:pt x="59425" y="1370175"/>
                    <a:pt x="36229" y="1346978"/>
                  </a:cubicBezTo>
                  <a:cubicBezTo>
                    <a:pt x="13032" y="1323781"/>
                    <a:pt x="0" y="1292319"/>
                    <a:pt x="0" y="1259514"/>
                  </a:cubicBezTo>
                  <a:lnTo>
                    <a:pt x="0" y="123692"/>
                  </a:lnTo>
                  <a:cubicBezTo>
                    <a:pt x="0" y="90887"/>
                    <a:pt x="13032" y="59425"/>
                    <a:pt x="36229" y="36229"/>
                  </a:cubicBezTo>
                  <a:cubicBezTo>
                    <a:pt x="59425" y="13032"/>
                    <a:pt x="90887" y="0"/>
                    <a:pt x="12369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67779" cy="142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100288" y="3838700"/>
            <a:ext cx="1157489" cy="131610"/>
          </a:xfrm>
          <a:custGeom>
            <a:avLst/>
            <a:gdLst/>
            <a:ahLst/>
            <a:cxnLst/>
            <a:rect l="l" t="t" r="r" b="b"/>
            <a:pathLst>
              <a:path w="1157489" h="131610">
                <a:moveTo>
                  <a:pt x="0" y="0"/>
                </a:moveTo>
                <a:lnTo>
                  <a:pt x="1157488" y="0"/>
                </a:lnTo>
                <a:lnTo>
                  <a:pt x="1157488" y="131610"/>
                </a:lnTo>
                <a:lnTo>
                  <a:pt x="0" y="131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30829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4757508" y="3838700"/>
            <a:ext cx="3192097" cy="4135057"/>
            <a:chOff x="0" y="0"/>
            <a:chExt cx="1067779" cy="1383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7779" cy="1383206"/>
            </a:xfrm>
            <a:custGeom>
              <a:avLst/>
              <a:gdLst/>
              <a:ahLst/>
              <a:cxnLst/>
              <a:rect l="l" t="t" r="r" b="b"/>
              <a:pathLst>
                <a:path w="1067779" h="1383206">
                  <a:moveTo>
                    <a:pt x="123692" y="0"/>
                  </a:moveTo>
                  <a:lnTo>
                    <a:pt x="944087" y="0"/>
                  </a:lnTo>
                  <a:cubicBezTo>
                    <a:pt x="976892" y="0"/>
                    <a:pt x="1008354" y="13032"/>
                    <a:pt x="1031551" y="36229"/>
                  </a:cubicBezTo>
                  <a:cubicBezTo>
                    <a:pt x="1054748" y="59425"/>
                    <a:pt x="1067779" y="90887"/>
                    <a:pt x="1067779" y="123692"/>
                  </a:cubicBezTo>
                  <a:lnTo>
                    <a:pt x="1067779" y="1259514"/>
                  </a:lnTo>
                  <a:cubicBezTo>
                    <a:pt x="1067779" y="1327827"/>
                    <a:pt x="1012401" y="1383206"/>
                    <a:pt x="944087" y="1383206"/>
                  </a:cubicBezTo>
                  <a:lnTo>
                    <a:pt x="123692" y="1383206"/>
                  </a:lnTo>
                  <a:cubicBezTo>
                    <a:pt x="90887" y="1383206"/>
                    <a:pt x="59425" y="1370175"/>
                    <a:pt x="36229" y="1346978"/>
                  </a:cubicBezTo>
                  <a:cubicBezTo>
                    <a:pt x="13032" y="1323781"/>
                    <a:pt x="0" y="1292319"/>
                    <a:pt x="0" y="1259514"/>
                  </a:cubicBezTo>
                  <a:lnTo>
                    <a:pt x="0" y="123692"/>
                  </a:lnTo>
                  <a:cubicBezTo>
                    <a:pt x="0" y="90887"/>
                    <a:pt x="13032" y="59425"/>
                    <a:pt x="36229" y="36229"/>
                  </a:cubicBezTo>
                  <a:cubicBezTo>
                    <a:pt x="59425" y="13032"/>
                    <a:pt x="90887" y="0"/>
                    <a:pt x="123692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67779" cy="1421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5774812" y="3838700"/>
            <a:ext cx="1157489" cy="131610"/>
          </a:xfrm>
          <a:custGeom>
            <a:avLst/>
            <a:gdLst/>
            <a:ahLst/>
            <a:cxnLst/>
            <a:rect l="l" t="t" r="r" b="b"/>
            <a:pathLst>
              <a:path w="1157489" h="131610">
                <a:moveTo>
                  <a:pt x="0" y="0"/>
                </a:moveTo>
                <a:lnTo>
                  <a:pt x="1157488" y="0"/>
                </a:lnTo>
                <a:lnTo>
                  <a:pt x="1157488" y="131610"/>
                </a:lnTo>
                <a:lnTo>
                  <a:pt x="0" y="131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30829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93515" y="4114997"/>
            <a:ext cx="1325021" cy="1336717"/>
          </a:xfrm>
          <a:custGeom>
            <a:avLst/>
            <a:gdLst/>
            <a:ahLst/>
            <a:cxnLst/>
            <a:rect l="l" t="t" r="r" b="b"/>
            <a:pathLst>
              <a:path w="1325021" h="1336717">
                <a:moveTo>
                  <a:pt x="0" y="0"/>
                </a:moveTo>
                <a:lnTo>
                  <a:pt x="1325021" y="0"/>
                </a:lnTo>
                <a:lnTo>
                  <a:pt x="1325021" y="1336717"/>
                </a:lnTo>
                <a:lnTo>
                  <a:pt x="0" y="1336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716220" y="4316649"/>
            <a:ext cx="1423488" cy="1126335"/>
          </a:xfrm>
          <a:custGeom>
            <a:avLst/>
            <a:gdLst/>
            <a:ahLst/>
            <a:cxnLst/>
            <a:rect l="l" t="t" r="r" b="b"/>
            <a:pathLst>
              <a:path w="1423488" h="1126335">
                <a:moveTo>
                  <a:pt x="0" y="0"/>
                </a:moveTo>
                <a:lnTo>
                  <a:pt x="1423488" y="0"/>
                </a:lnTo>
                <a:lnTo>
                  <a:pt x="1423488" y="1126335"/>
                </a:lnTo>
                <a:lnTo>
                  <a:pt x="0" y="1126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338462" y="4177747"/>
            <a:ext cx="1557989" cy="1404138"/>
          </a:xfrm>
          <a:custGeom>
            <a:avLst/>
            <a:gdLst/>
            <a:ahLst/>
            <a:cxnLst/>
            <a:rect l="l" t="t" r="r" b="b"/>
            <a:pathLst>
              <a:path w="1557989" h="1404138">
                <a:moveTo>
                  <a:pt x="0" y="0"/>
                </a:moveTo>
                <a:lnTo>
                  <a:pt x="1557990" y="0"/>
                </a:lnTo>
                <a:lnTo>
                  <a:pt x="1557990" y="1404138"/>
                </a:lnTo>
                <a:lnTo>
                  <a:pt x="0" y="1404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100288" y="4177747"/>
            <a:ext cx="1388341" cy="1404138"/>
          </a:xfrm>
          <a:custGeom>
            <a:avLst/>
            <a:gdLst/>
            <a:ahLst/>
            <a:cxnLst/>
            <a:rect l="l" t="t" r="r" b="b"/>
            <a:pathLst>
              <a:path w="1388341" h="1404138">
                <a:moveTo>
                  <a:pt x="0" y="0"/>
                </a:moveTo>
                <a:lnTo>
                  <a:pt x="1388341" y="0"/>
                </a:lnTo>
                <a:lnTo>
                  <a:pt x="1388341" y="1404138"/>
                </a:lnTo>
                <a:lnTo>
                  <a:pt x="0" y="14041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637155" y="4134167"/>
            <a:ext cx="1577894" cy="1447718"/>
          </a:xfrm>
          <a:custGeom>
            <a:avLst/>
            <a:gdLst/>
            <a:ahLst/>
            <a:cxnLst/>
            <a:rect l="l" t="t" r="r" b="b"/>
            <a:pathLst>
              <a:path w="1577894" h="1447718">
                <a:moveTo>
                  <a:pt x="0" y="0"/>
                </a:moveTo>
                <a:lnTo>
                  <a:pt x="1577895" y="0"/>
                </a:lnTo>
                <a:lnTo>
                  <a:pt x="1577895" y="1447718"/>
                </a:lnTo>
                <a:lnTo>
                  <a:pt x="0" y="14477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56724" y="449223"/>
            <a:ext cx="14418757" cy="114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Techniques of Gen-AI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6607" y="5651188"/>
            <a:ext cx="3302955" cy="30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998">
                <a:solidFill>
                  <a:srgbClr val="22222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NLP- Techniques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4690" y="6051336"/>
            <a:ext cx="2822671" cy="110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ED7D16"/>
                </a:solidFill>
                <a:latin typeface="Open Sans"/>
                <a:ea typeface="Open Sans"/>
                <a:cs typeface="Open Sans"/>
                <a:sym typeface="Open Sans"/>
              </a:rPr>
              <a:t>Text Pre-Processing, Word-Embeddings,  Lemmatization</a:t>
            </a:r>
          </a:p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ED7D16"/>
                </a:solidFill>
                <a:latin typeface="Open Sans"/>
                <a:ea typeface="Open Sans"/>
                <a:cs typeface="Open Sans"/>
                <a:sym typeface="Open Sans"/>
              </a:rPr>
              <a:t>, Stemming, Bag of words</a:t>
            </a:r>
          </a:p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ED7D16"/>
                </a:solidFill>
                <a:latin typeface="Open Sans"/>
                <a:ea typeface="Open Sans"/>
                <a:cs typeface="Open Sans"/>
                <a:sym typeface="Open Sans"/>
              </a:rPr>
              <a:t>Tf-IDF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76486" y="5632934"/>
            <a:ext cx="3302955" cy="61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998">
                <a:solidFill>
                  <a:srgbClr val="0A34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 Engineering</a:t>
            </a:r>
          </a:p>
          <a:p>
            <a:pPr algn="ctr">
              <a:lnSpc>
                <a:spcPts val="2497"/>
              </a:lnSpc>
            </a:pPr>
            <a:endParaRPr lang="en-US" sz="1998">
              <a:solidFill>
                <a:srgbClr val="0A3466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016628" y="6089350"/>
            <a:ext cx="2822671" cy="82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0A3466"/>
                </a:solidFill>
                <a:latin typeface="Open Sans"/>
                <a:ea typeface="Open Sans"/>
                <a:cs typeface="Open Sans"/>
                <a:sym typeface="Open Sans"/>
              </a:rPr>
              <a:t>Prompt Structure, Clarity and Specificity, Types of Prompts ,</a:t>
            </a:r>
          </a:p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0A3466"/>
                </a:solidFill>
                <a:latin typeface="Open Sans"/>
                <a:ea typeface="Open Sans"/>
                <a:cs typeface="Open Sans"/>
                <a:sym typeface="Open Sans"/>
              </a:rPr>
              <a:t>Iterative Refinement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92522" y="5680186"/>
            <a:ext cx="3302955" cy="30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9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Networks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711213" y="5709002"/>
            <a:ext cx="3302955" cy="57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840">
                <a:solidFill>
                  <a:srgbClr val="22222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LangChain / LLama </a:t>
            </a:r>
          </a:p>
          <a:p>
            <a:pPr algn="ctr">
              <a:lnSpc>
                <a:spcPts val="2300"/>
              </a:lnSpc>
            </a:pPr>
            <a:r>
              <a:rPr lang="en-US" sz="1840">
                <a:solidFill>
                  <a:srgbClr val="22222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Difference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01226" y="6098875"/>
            <a:ext cx="2822671" cy="110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ED7D16"/>
                </a:solidFill>
                <a:latin typeface="Open Sans"/>
                <a:ea typeface="Open Sans"/>
                <a:cs typeface="Open Sans"/>
                <a:sym typeface="Open Sans"/>
              </a:rPr>
              <a:t>Long Short-Term Memory (LSTM), Gated Recurrent Unit (GRU), Recurrent Neural Network (RNN)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062178" y="5698305"/>
            <a:ext cx="3302955" cy="58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</a:pPr>
            <a:r>
              <a:rPr lang="en-US" sz="1898">
                <a:solidFill>
                  <a:srgbClr val="0A34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Retrieval-Augmented Generation (RAG)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302320" y="6362528"/>
            <a:ext cx="2822671" cy="546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0A3466"/>
                </a:solidFill>
                <a:latin typeface="Open Sans"/>
                <a:ea typeface="Open Sans"/>
                <a:cs typeface="Open Sans"/>
                <a:sym typeface="Open Sans"/>
              </a:rPr>
              <a:t>Run and Train the RAG model on Different Document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427964" y="2826184"/>
            <a:ext cx="7829813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0"/>
              </a:lnSpc>
            </a:pPr>
            <a:r>
              <a:rPr lang="en-US" sz="2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Some major techniques that teach so far in this Bootcamp are: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951355" y="6477428"/>
            <a:ext cx="2822671" cy="546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477">
                <a:solidFill>
                  <a:srgbClr val="ED7D16"/>
                </a:solidFill>
                <a:latin typeface="Open Sans"/>
                <a:ea typeface="Open Sans"/>
                <a:cs typeface="Open Sans"/>
                <a:sym typeface="Open Sans"/>
              </a:rPr>
              <a:t>Difference Between Llama and Langchain Results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754" y="1714650"/>
            <a:ext cx="942982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flipH="1">
            <a:off x="151419" y="2182238"/>
            <a:ext cx="10136060" cy="6892521"/>
          </a:xfrm>
          <a:custGeom>
            <a:avLst/>
            <a:gdLst/>
            <a:ahLst/>
            <a:cxnLst/>
            <a:rect l="l" t="t" r="r" b="b"/>
            <a:pathLst>
              <a:path w="10136060" h="6892521">
                <a:moveTo>
                  <a:pt x="10136060" y="0"/>
                </a:moveTo>
                <a:lnTo>
                  <a:pt x="0" y="0"/>
                </a:lnTo>
                <a:lnTo>
                  <a:pt x="0" y="6892521"/>
                </a:lnTo>
                <a:lnTo>
                  <a:pt x="10136060" y="6892521"/>
                </a:lnTo>
                <a:lnTo>
                  <a:pt x="1013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211492" y="4517172"/>
            <a:ext cx="2015762" cy="103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853">
                <a:solidFill>
                  <a:srgbClr val="FF99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Use of Generative AI in Medical Fields</a:t>
            </a:r>
          </a:p>
          <a:p>
            <a:pPr algn="ctr">
              <a:lnSpc>
                <a:spcPts val="2094"/>
              </a:lnSpc>
            </a:pPr>
            <a:endParaRPr lang="en-US" sz="1853">
              <a:solidFill>
                <a:srgbClr val="FF99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219373" y="2909310"/>
            <a:ext cx="9420794" cy="6406140"/>
          </a:xfrm>
          <a:custGeom>
            <a:avLst/>
            <a:gdLst/>
            <a:ahLst/>
            <a:cxnLst/>
            <a:rect l="l" t="t" r="r" b="b"/>
            <a:pathLst>
              <a:path w="9420794" h="6406140">
                <a:moveTo>
                  <a:pt x="9420794" y="0"/>
                </a:moveTo>
                <a:lnTo>
                  <a:pt x="0" y="0"/>
                </a:lnTo>
                <a:lnTo>
                  <a:pt x="0" y="6406140"/>
                </a:lnTo>
                <a:lnTo>
                  <a:pt x="9420794" y="6406140"/>
                </a:lnTo>
                <a:lnTo>
                  <a:pt x="94207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7611" y="5857694"/>
            <a:ext cx="1443935" cy="1443935"/>
          </a:xfrm>
          <a:custGeom>
            <a:avLst/>
            <a:gdLst/>
            <a:ahLst/>
            <a:cxnLst/>
            <a:rect l="l" t="t" r="r" b="b"/>
            <a:pathLst>
              <a:path w="1443935" h="1443935">
                <a:moveTo>
                  <a:pt x="0" y="0"/>
                </a:moveTo>
                <a:lnTo>
                  <a:pt x="1443935" y="0"/>
                </a:lnTo>
                <a:lnTo>
                  <a:pt x="1443935" y="1443934"/>
                </a:lnTo>
                <a:lnTo>
                  <a:pt x="0" y="1443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67234" y="3395696"/>
            <a:ext cx="815053" cy="946361"/>
          </a:xfrm>
          <a:custGeom>
            <a:avLst/>
            <a:gdLst/>
            <a:ahLst/>
            <a:cxnLst/>
            <a:rect l="l" t="t" r="r" b="b"/>
            <a:pathLst>
              <a:path w="815053" h="946361">
                <a:moveTo>
                  <a:pt x="0" y="0"/>
                </a:moveTo>
                <a:lnTo>
                  <a:pt x="815053" y="0"/>
                </a:lnTo>
                <a:lnTo>
                  <a:pt x="815053" y="946360"/>
                </a:lnTo>
                <a:lnTo>
                  <a:pt x="0" y="946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5191" y="6418846"/>
            <a:ext cx="1230960" cy="1230960"/>
          </a:xfrm>
          <a:custGeom>
            <a:avLst/>
            <a:gdLst/>
            <a:ahLst/>
            <a:cxnLst/>
            <a:rect l="l" t="t" r="r" b="b"/>
            <a:pathLst>
              <a:path w="1230960" h="1230960">
                <a:moveTo>
                  <a:pt x="0" y="0"/>
                </a:moveTo>
                <a:lnTo>
                  <a:pt x="1230961" y="0"/>
                </a:lnTo>
                <a:lnTo>
                  <a:pt x="1230961" y="1230961"/>
                </a:lnTo>
                <a:lnTo>
                  <a:pt x="0" y="1230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499603" y="2984252"/>
            <a:ext cx="1439541" cy="1421547"/>
          </a:xfrm>
          <a:custGeom>
            <a:avLst/>
            <a:gdLst/>
            <a:ahLst/>
            <a:cxnLst/>
            <a:rect l="l" t="t" r="r" b="b"/>
            <a:pathLst>
              <a:path w="1439541" h="1421547">
                <a:moveTo>
                  <a:pt x="0" y="0"/>
                </a:moveTo>
                <a:lnTo>
                  <a:pt x="1439541" y="0"/>
                </a:lnTo>
                <a:lnTo>
                  <a:pt x="1439541" y="1421546"/>
                </a:lnTo>
                <a:lnTo>
                  <a:pt x="0" y="1421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235425" y="6413792"/>
            <a:ext cx="1302314" cy="1236014"/>
          </a:xfrm>
          <a:custGeom>
            <a:avLst/>
            <a:gdLst/>
            <a:ahLst/>
            <a:cxnLst/>
            <a:rect l="l" t="t" r="r" b="b"/>
            <a:pathLst>
              <a:path w="1302314" h="1236014">
                <a:moveTo>
                  <a:pt x="0" y="0"/>
                </a:moveTo>
                <a:lnTo>
                  <a:pt x="1302314" y="0"/>
                </a:lnTo>
                <a:lnTo>
                  <a:pt x="1302314" y="1236015"/>
                </a:lnTo>
                <a:lnTo>
                  <a:pt x="0" y="12360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21633" y="3916732"/>
            <a:ext cx="1065123" cy="1181829"/>
          </a:xfrm>
          <a:custGeom>
            <a:avLst/>
            <a:gdLst/>
            <a:ahLst/>
            <a:cxnLst/>
            <a:rect l="l" t="t" r="r" b="b"/>
            <a:pathLst>
              <a:path w="1065123" h="1181829">
                <a:moveTo>
                  <a:pt x="0" y="0"/>
                </a:moveTo>
                <a:lnTo>
                  <a:pt x="1065123" y="0"/>
                </a:lnTo>
                <a:lnTo>
                  <a:pt x="1065123" y="1181829"/>
                </a:lnTo>
                <a:lnTo>
                  <a:pt x="0" y="11818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25020" y="6782388"/>
            <a:ext cx="1253191" cy="1253191"/>
          </a:xfrm>
          <a:custGeom>
            <a:avLst/>
            <a:gdLst/>
            <a:ahLst/>
            <a:cxnLst/>
            <a:rect l="l" t="t" r="r" b="b"/>
            <a:pathLst>
              <a:path w="1253191" h="1253191">
                <a:moveTo>
                  <a:pt x="0" y="0"/>
                </a:moveTo>
                <a:lnTo>
                  <a:pt x="1253191" y="0"/>
                </a:lnTo>
                <a:lnTo>
                  <a:pt x="1253191" y="1253190"/>
                </a:lnTo>
                <a:lnTo>
                  <a:pt x="0" y="125319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206666" y="3776828"/>
            <a:ext cx="1127630" cy="1130456"/>
          </a:xfrm>
          <a:custGeom>
            <a:avLst/>
            <a:gdLst/>
            <a:ahLst/>
            <a:cxnLst/>
            <a:rect l="l" t="t" r="r" b="b"/>
            <a:pathLst>
              <a:path w="1127630" h="1130456">
                <a:moveTo>
                  <a:pt x="0" y="0"/>
                </a:moveTo>
                <a:lnTo>
                  <a:pt x="1127629" y="0"/>
                </a:lnTo>
                <a:lnTo>
                  <a:pt x="1127629" y="1130456"/>
                </a:lnTo>
                <a:lnTo>
                  <a:pt x="0" y="11304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56724" y="449223"/>
            <a:ext cx="14418757" cy="114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Tasks of Gen-AI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7232" y="7528373"/>
            <a:ext cx="2644695" cy="91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5"/>
              </a:lnSpc>
            </a:pPr>
            <a:r>
              <a:rPr lang="en-US" sz="1677">
                <a:solidFill>
                  <a:srgbClr val="0A346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Comparison of Advance Preprocessing Techniques</a:t>
            </a:r>
          </a:p>
          <a:p>
            <a:pPr algn="ctr">
              <a:lnSpc>
                <a:spcPts val="1895"/>
              </a:lnSpc>
            </a:pPr>
            <a:endParaRPr lang="en-US" sz="1677">
              <a:solidFill>
                <a:srgbClr val="0A3466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737188" y="7659332"/>
            <a:ext cx="2402217" cy="996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7"/>
              </a:lnSpc>
            </a:pPr>
            <a:r>
              <a:rPr lang="en-US" sz="1749">
                <a:solidFill>
                  <a:srgbClr val="ED7D1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Comparison of few shot, zero-shot ,</a:t>
            </a:r>
          </a:p>
          <a:p>
            <a:pPr algn="ctr">
              <a:lnSpc>
                <a:spcPts val="1977"/>
              </a:lnSpc>
            </a:pPr>
            <a:r>
              <a:rPr lang="en-US" sz="1749">
                <a:solidFill>
                  <a:srgbClr val="ED7D1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cot</a:t>
            </a:r>
          </a:p>
          <a:p>
            <a:pPr algn="ctr">
              <a:lnSpc>
                <a:spcPts val="1977"/>
              </a:lnSpc>
            </a:pPr>
            <a:endParaRPr lang="en-US" sz="1749">
              <a:solidFill>
                <a:srgbClr val="ED7D16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39144" y="7756590"/>
            <a:ext cx="1894877" cy="69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4"/>
              </a:lnSpc>
            </a:pPr>
            <a:r>
              <a:rPr lang="en-US" sz="1650">
                <a:solidFill>
                  <a:srgbClr val="0A346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Generative-Adversarial-Networks-GAN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10484" y="5039760"/>
            <a:ext cx="2319993" cy="69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599">
                <a:solidFill>
                  <a:srgbClr val="FF99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Langchain Prompt Template</a:t>
            </a:r>
          </a:p>
          <a:p>
            <a:pPr algn="ctr">
              <a:lnSpc>
                <a:spcPts val="1807"/>
              </a:lnSpc>
            </a:pPr>
            <a:r>
              <a:rPr lang="en-US" sz="1599">
                <a:solidFill>
                  <a:srgbClr val="FF99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LLM Chains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34021" y="5244358"/>
            <a:ext cx="1894877" cy="69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4"/>
              </a:lnSpc>
            </a:pPr>
            <a:r>
              <a:rPr lang="en-US" sz="1650">
                <a:solidFill>
                  <a:srgbClr val="0A346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Report on  openCHA</a:t>
            </a:r>
          </a:p>
          <a:p>
            <a:pPr algn="ctr">
              <a:lnSpc>
                <a:spcPts val="1864"/>
              </a:lnSpc>
            </a:pPr>
            <a:endParaRPr lang="en-US" sz="1650">
              <a:solidFill>
                <a:srgbClr val="0A3466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15208" y="8211377"/>
            <a:ext cx="2360273" cy="481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1"/>
              </a:lnSpc>
            </a:pPr>
            <a:r>
              <a:rPr lang="en-US" sz="1700">
                <a:solidFill>
                  <a:srgbClr val="ED7D1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Weather Chatbot </a:t>
            </a:r>
          </a:p>
          <a:p>
            <a:pPr algn="ctr">
              <a:lnSpc>
                <a:spcPts val="1921"/>
              </a:lnSpc>
            </a:pPr>
            <a:endParaRPr lang="en-US" sz="1700">
              <a:solidFill>
                <a:srgbClr val="ED7D16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966880" y="4456356"/>
            <a:ext cx="2015762" cy="77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853">
                <a:solidFill>
                  <a:srgbClr val="0A346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Presentation on IDF and TF</a:t>
            </a:r>
          </a:p>
          <a:p>
            <a:pPr algn="ctr">
              <a:lnSpc>
                <a:spcPts val="2094"/>
              </a:lnSpc>
            </a:pPr>
            <a:endParaRPr lang="en-US" sz="1853">
              <a:solidFill>
                <a:srgbClr val="0A3466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754" y="1714650"/>
            <a:ext cx="9400521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2297017" y="3290010"/>
            <a:ext cx="5068774" cy="5068774"/>
          </a:xfrm>
          <a:custGeom>
            <a:avLst/>
            <a:gdLst/>
            <a:ahLst/>
            <a:cxnLst/>
            <a:rect l="l" t="t" r="r" b="b"/>
            <a:pathLst>
              <a:path w="5068774" h="5068774">
                <a:moveTo>
                  <a:pt x="0" y="0"/>
                </a:moveTo>
                <a:lnTo>
                  <a:pt x="5068774" y="0"/>
                </a:lnTo>
                <a:lnTo>
                  <a:pt x="5068774" y="5068774"/>
                </a:lnTo>
                <a:lnTo>
                  <a:pt x="0" y="5068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29009" y="3244004"/>
            <a:ext cx="5114780" cy="5114780"/>
          </a:xfrm>
          <a:custGeom>
            <a:avLst/>
            <a:gdLst/>
            <a:ahLst/>
            <a:cxnLst/>
            <a:rect l="l" t="t" r="r" b="b"/>
            <a:pathLst>
              <a:path w="5114780" h="5114780">
                <a:moveTo>
                  <a:pt x="0" y="0"/>
                </a:moveTo>
                <a:lnTo>
                  <a:pt x="5114781" y="0"/>
                </a:lnTo>
                <a:lnTo>
                  <a:pt x="5114781" y="5114780"/>
                </a:lnTo>
                <a:lnTo>
                  <a:pt x="0" y="5114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F4F4F4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456724" y="449223"/>
            <a:ext cx="14418757" cy="114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Talks </a:t>
            </a:r>
            <a:r>
              <a:rPr lang="en-US" sz="8000">
                <a:solidFill>
                  <a:srgbClr val="F4F4F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&amp;</a:t>
            </a: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Sessions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20217" y="2568547"/>
            <a:ext cx="6847566" cy="28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0"/>
              </a:lnSpc>
            </a:pPr>
            <a:r>
              <a:rPr lang="en-US" sz="2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Major Talks and Session I joined during this Bootcamp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0692" y="8642337"/>
            <a:ext cx="3781424" cy="61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998">
                <a:solidFill>
                  <a:srgbClr val="FAC9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Talk on Basic Overview / Agenda of this Bootcamp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95688" y="8481893"/>
            <a:ext cx="3781424" cy="61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7"/>
              </a:lnSpc>
            </a:pPr>
            <a:r>
              <a:rPr lang="en-US" sz="1998">
                <a:solidFill>
                  <a:srgbClr val="FAC9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Talk on openCHA and its artitechure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754" y="1714650"/>
            <a:ext cx="474480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456724" y="5143500"/>
            <a:ext cx="1444585" cy="722293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6724" y="449223"/>
            <a:ext cx="3708425" cy="114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6724" y="2449444"/>
            <a:ext cx="12504883" cy="141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19"/>
              </a:lnSpc>
            </a:pPr>
            <a:r>
              <a:rPr lang="en-US" sz="100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Analysis of TB Xrays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56754" y="6713518"/>
            <a:ext cx="1444585" cy="722293"/>
            <a:chOff x="0" y="0"/>
            <a:chExt cx="8128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6783" y="8283535"/>
            <a:ext cx="1444585" cy="722293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11607" y="5301034"/>
            <a:ext cx="12148741" cy="43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Image Classification  of Xrays using Deep Learning Networks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11607" y="6865844"/>
            <a:ext cx="10120908" cy="43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Fine Tune the Model on the Custom Dataset of TB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11607" y="8435862"/>
            <a:ext cx="1786930" cy="43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ChatBot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754" y="1714650"/>
            <a:ext cx="4744803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456724" y="4619625"/>
            <a:ext cx="1444585" cy="722293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6754" y="6189643"/>
            <a:ext cx="1444585" cy="722293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6783" y="7759660"/>
            <a:ext cx="1444585" cy="722293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6783" y="3266897"/>
            <a:ext cx="1444585" cy="722293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9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4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553963" y="3146363"/>
            <a:ext cx="1123768" cy="842826"/>
          </a:xfrm>
          <a:custGeom>
            <a:avLst/>
            <a:gdLst/>
            <a:ahLst/>
            <a:cxnLst/>
            <a:rect l="l" t="t" r="r" b="b"/>
            <a:pathLst>
              <a:path w="1123768" h="842826">
                <a:moveTo>
                  <a:pt x="0" y="0"/>
                </a:moveTo>
                <a:lnTo>
                  <a:pt x="1123768" y="0"/>
                </a:lnTo>
                <a:lnTo>
                  <a:pt x="1123768" y="842826"/>
                </a:lnTo>
                <a:lnTo>
                  <a:pt x="0" y="84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553963" y="4499091"/>
            <a:ext cx="1123768" cy="842826"/>
          </a:xfrm>
          <a:custGeom>
            <a:avLst/>
            <a:gdLst/>
            <a:ahLst/>
            <a:cxnLst/>
            <a:rect l="l" t="t" r="r" b="b"/>
            <a:pathLst>
              <a:path w="1123768" h="842826">
                <a:moveTo>
                  <a:pt x="0" y="0"/>
                </a:moveTo>
                <a:lnTo>
                  <a:pt x="1123768" y="0"/>
                </a:lnTo>
                <a:lnTo>
                  <a:pt x="1123768" y="842827"/>
                </a:lnTo>
                <a:lnTo>
                  <a:pt x="0" y="842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830164" y="5931049"/>
            <a:ext cx="571366" cy="980886"/>
          </a:xfrm>
          <a:custGeom>
            <a:avLst/>
            <a:gdLst/>
            <a:ahLst/>
            <a:cxnLst/>
            <a:rect l="l" t="t" r="r" b="b"/>
            <a:pathLst>
              <a:path w="571366" h="980886">
                <a:moveTo>
                  <a:pt x="0" y="0"/>
                </a:moveTo>
                <a:lnTo>
                  <a:pt x="571366" y="0"/>
                </a:lnTo>
                <a:lnTo>
                  <a:pt x="571366" y="980886"/>
                </a:lnTo>
                <a:lnTo>
                  <a:pt x="0" y="98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6724" y="449223"/>
            <a:ext cx="9229215" cy="114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</a:t>
            </a:r>
            <a:r>
              <a:rPr lang="en-US" sz="8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</a:t>
            </a: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Progress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87677" y="3403603"/>
            <a:ext cx="4278511" cy="47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33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Set Collection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67833" y="6326348"/>
            <a:ext cx="6352381" cy="47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334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Textual Data- Pre 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67833" y="4919059"/>
            <a:ext cx="6312694" cy="47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33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Classification of Lungs -Xray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87677" y="7896366"/>
            <a:ext cx="5827514" cy="47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334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Fine Tune the llama Model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830164" y="7502485"/>
            <a:ext cx="571366" cy="980886"/>
          </a:xfrm>
          <a:custGeom>
            <a:avLst/>
            <a:gdLst/>
            <a:ahLst/>
            <a:cxnLst/>
            <a:rect l="l" t="t" r="r" b="b"/>
            <a:pathLst>
              <a:path w="571366" h="980886">
                <a:moveTo>
                  <a:pt x="0" y="0"/>
                </a:moveTo>
                <a:lnTo>
                  <a:pt x="571366" y="0"/>
                </a:lnTo>
                <a:lnTo>
                  <a:pt x="571366" y="980886"/>
                </a:lnTo>
                <a:lnTo>
                  <a:pt x="0" y="98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21303" y="637650"/>
            <a:ext cx="1455336" cy="1077001"/>
          </a:xfrm>
          <a:custGeom>
            <a:avLst/>
            <a:gdLst/>
            <a:ahLst/>
            <a:cxnLst/>
            <a:rect l="l" t="t" r="r" b="b"/>
            <a:pathLst>
              <a:path w="1455336" h="1077001">
                <a:moveTo>
                  <a:pt x="0" y="0"/>
                </a:moveTo>
                <a:lnTo>
                  <a:pt x="1455336" y="0"/>
                </a:lnTo>
                <a:lnTo>
                  <a:pt x="1455336" y="1077000"/>
                </a:lnTo>
                <a:lnTo>
                  <a:pt x="0" y="10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1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06666" y="564456"/>
            <a:ext cx="1337124" cy="1337124"/>
          </a:xfrm>
          <a:custGeom>
            <a:avLst/>
            <a:gdLst/>
            <a:ahLst/>
            <a:cxnLst/>
            <a:rect l="l" t="t" r="r" b="b"/>
            <a:pathLst>
              <a:path w="1337124" h="1337124">
                <a:moveTo>
                  <a:pt x="0" y="0"/>
                </a:moveTo>
                <a:lnTo>
                  <a:pt x="1337124" y="0"/>
                </a:lnTo>
                <a:lnTo>
                  <a:pt x="1337124" y="1337124"/>
                </a:lnTo>
                <a:lnTo>
                  <a:pt x="0" y="133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56801" y="1590319"/>
            <a:ext cx="10634532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456724" y="1901580"/>
            <a:ext cx="10010007" cy="8279110"/>
          </a:xfrm>
          <a:custGeom>
            <a:avLst/>
            <a:gdLst/>
            <a:ahLst/>
            <a:cxnLst/>
            <a:rect l="l" t="t" r="r" b="b"/>
            <a:pathLst>
              <a:path w="10010007" h="8279110">
                <a:moveTo>
                  <a:pt x="0" y="0"/>
                </a:moveTo>
                <a:lnTo>
                  <a:pt x="10010008" y="0"/>
                </a:lnTo>
                <a:lnTo>
                  <a:pt x="10010008" y="8279110"/>
                </a:lnTo>
                <a:lnTo>
                  <a:pt x="0" y="8279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611992" y="2202461"/>
            <a:ext cx="4786492" cy="7677348"/>
          </a:xfrm>
          <a:custGeom>
            <a:avLst/>
            <a:gdLst/>
            <a:ahLst/>
            <a:cxnLst/>
            <a:rect l="l" t="t" r="r" b="b"/>
            <a:pathLst>
              <a:path w="4786492" h="7677348">
                <a:moveTo>
                  <a:pt x="0" y="0"/>
                </a:moveTo>
                <a:lnTo>
                  <a:pt x="4786493" y="0"/>
                </a:lnTo>
                <a:lnTo>
                  <a:pt x="4786493" y="7677348"/>
                </a:lnTo>
                <a:lnTo>
                  <a:pt x="0" y="7677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460"/>
            </a:stretch>
          </a:blipFill>
          <a:ln w="38100" cap="sq">
            <a:solidFill>
              <a:srgbClr val="FAC900"/>
            </a:solidFill>
            <a:prstDash val="sysDot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456724" y="449223"/>
            <a:ext cx="11511141" cy="114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Project </a:t>
            </a:r>
            <a:r>
              <a:rPr lang="en-US" sz="80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-</a:t>
            </a:r>
            <a:r>
              <a:rPr lang="en-US" sz="800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Methodology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95531" y="4608231"/>
            <a:ext cx="7296938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AC9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231</Words>
  <Application>Microsoft Office PowerPoint</Application>
  <PresentationFormat>Custom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Montserrat Bold</vt:lpstr>
      <vt:lpstr>Open Sans</vt:lpstr>
      <vt:lpstr>Montserrat Semi-Bold</vt:lpstr>
      <vt:lpstr>Calibri</vt:lpstr>
      <vt:lpstr>Codec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Technology Presentation</dc:title>
  <cp:lastModifiedBy>Muhhmad Kabir Ahmad</cp:lastModifiedBy>
  <cp:revision>2</cp:revision>
  <dcterms:created xsi:type="dcterms:W3CDTF">2006-08-16T00:00:00Z</dcterms:created>
  <dcterms:modified xsi:type="dcterms:W3CDTF">2024-07-08T19:25:40Z</dcterms:modified>
  <dc:identifier>DAGKW7QAvgc</dc:identifier>
</cp:coreProperties>
</file>